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bin" ContentType="application/vnd.openxmlformats-officedocument.oleObject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77" r:id="rId7"/>
    <p:sldId id="278" r:id="rId8"/>
    <p:sldId id="279" r:id="rId9"/>
    <p:sldId id="280" r:id="rId10"/>
    <p:sldId id="281" r:id="rId11"/>
    <p:sldId id="282" r:id="rId12"/>
    <p:sldId id="261" r:id="rId13"/>
    <p:sldId id="262" r:id="rId14"/>
    <p:sldId id="263" r:id="rId15"/>
    <p:sldId id="264" r:id="rId16"/>
    <p:sldId id="266" r:id="rId17"/>
    <p:sldId id="267" r:id="rId18"/>
    <p:sldId id="268" r:id="rId19"/>
    <p:sldId id="270" r:id="rId20"/>
    <p:sldId id="271" r:id="rId21"/>
    <p:sldId id="272" r:id="rId22"/>
    <p:sldId id="283" r:id="rId23"/>
    <p:sldId id="284" r:id="rId24"/>
    <p:sldId id="285" r:id="rId2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856" autoAdjust="0"/>
    <p:restoredTop sz="94660"/>
  </p:normalViewPr>
  <p:slideViewPr>
    <p:cSldViewPr>
      <p:cViewPr varScale="1">
        <p:scale>
          <a:sx n="73" d="100"/>
          <a:sy n="73" d="100"/>
        </p:scale>
        <p:origin x="-42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Oval 8"/>
          <p:cNvSpPr/>
          <p:nvPr/>
        </p:nvSpPr>
        <p:spPr>
          <a:xfrm>
            <a:off x="1157288" y="1344613"/>
            <a:ext cx="63500" cy="65087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FEBCD54-2C00-4E59-85B1-56CC3E0DD278}" type="datetimeFigureOut">
              <a:rPr lang="en-US"/>
              <a:pPr>
                <a:defRPr/>
              </a:pPr>
              <a:t>5/2/2012</a:t>
            </a:fld>
            <a:endParaRPr lang="en-US"/>
          </a:p>
        </p:txBody>
      </p:sp>
      <p:sp>
        <p:nvSpPr>
          <p:cNvPr id="7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3FBA941-A7EC-48FD-A8E8-BA0B72BFD26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ABCA96-928D-414A-9869-CCA50A82AAEE}" type="datetimeFigureOut">
              <a:rPr lang="en-US"/>
              <a:pPr>
                <a:defRPr/>
              </a:pPr>
              <a:t>5/2/2012</a:t>
            </a:fld>
            <a:endParaRPr lang="en-US"/>
          </a:p>
        </p:txBody>
      </p:sp>
      <p:sp>
        <p:nvSpPr>
          <p:cNvPr id="5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557356-375E-4415-9033-A2B386F3AA1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F4AE39-CE11-4E98-BACA-B42312A31758}" type="datetimeFigureOut">
              <a:rPr lang="en-US"/>
              <a:pPr>
                <a:defRPr/>
              </a:pPr>
              <a:t>5/2/2012</a:t>
            </a:fld>
            <a:endParaRPr lang="en-US"/>
          </a:p>
        </p:txBody>
      </p:sp>
      <p:sp>
        <p:nvSpPr>
          <p:cNvPr id="5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12CAE7-E5A6-4228-A7AA-62654C1F098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7FD6AF-2D1C-42BC-9410-556E5DFE316D}" type="datetimeFigureOut">
              <a:rPr lang="en-US"/>
              <a:pPr>
                <a:defRPr/>
              </a:pPr>
              <a:t>5/2/2012</a:t>
            </a:fld>
            <a:endParaRPr lang="en-US"/>
          </a:p>
        </p:txBody>
      </p:sp>
      <p:sp>
        <p:nvSpPr>
          <p:cNvPr id="5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20B003-5E6D-480B-B8C6-D7FAB0727ED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2282825" y="0"/>
            <a:ext cx="68580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9"/>
          <p:cNvSpPr/>
          <p:nvPr/>
        </p:nvSpPr>
        <p:spPr bwMode="invGray">
          <a:xfrm>
            <a:off x="2286000" y="0"/>
            <a:ext cx="762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Oval 8"/>
          <p:cNvSpPr/>
          <p:nvPr/>
        </p:nvSpPr>
        <p:spPr>
          <a:xfrm>
            <a:off x="2408238" y="2746375"/>
            <a:ext cx="63500" cy="63500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EF83C0B-5425-4833-B0B7-E7FA72453CCC}" type="datetimeFigureOut">
              <a:rPr lang="en-US"/>
              <a:pPr>
                <a:defRPr/>
              </a:pPr>
              <a:t>5/2/2012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63ED096-8FB0-45D4-A28B-08FCC82204F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87E277-B46A-4F9F-B959-068BFD84F05F}" type="datetimeFigureOut">
              <a:rPr lang="en-US"/>
              <a:pPr>
                <a:defRPr/>
              </a:pPr>
              <a:t>5/2/2012</a:t>
            </a:fld>
            <a:endParaRPr lang="en-US"/>
          </a:p>
        </p:txBody>
      </p:sp>
      <p:sp>
        <p:nvSpPr>
          <p:cNvPr id="6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27CCF9-0086-4844-9940-958472350C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/>
          <a:lstStyle>
            <a:lvl1pPr algn="ctr">
              <a:defRPr sz="4500" b="1" cap="none" baseline="0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8BA0440-41C2-48DD-94A2-B79D5D0BBA43}" type="datetimeFigureOut">
              <a:rPr lang="en-US"/>
              <a:pPr>
                <a:defRPr/>
              </a:pPr>
              <a:t>5/2/2012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84F0D65-B031-44D0-A072-259D24ABB4A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B1CCB6-6F9A-460C-B097-417FEF03A964}" type="datetimeFigureOut">
              <a:rPr lang="en-US"/>
              <a:pPr>
                <a:defRPr/>
              </a:pPr>
              <a:t>5/2/2012</a:t>
            </a:fld>
            <a:endParaRPr lang="en-US"/>
          </a:p>
        </p:txBody>
      </p:sp>
      <p:sp>
        <p:nvSpPr>
          <p:cNvPr id="4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05A22B-83C6-4FCA-93D7-4DE2CF3A3A2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/>
          <p:nvPr/>
        </p:nvSpPr>
        <p:spPr>
          <a:xfrm>
            <a:off x="1014413" y="0"/>
            <a:ext cx="8129587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Rectangle 5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4FE4297-0AAE-4D2E-B29B-B33BB55278B6}" type="datetimeFigureOut">
              <a:rPr lang="en-US"/>
              <a:pPr>
                <a:defRPr/>
              </a:pPr>
              <a:t>5/2/2012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C80EE40-33B4-464A-B16A-7C48EADDE0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0F913B8-F4AE-4124-80A0-C0C21098E4C0}" type="datetimeFigureOut">
              <a:rPr lang="en-US"/>
              <a:pPr>
                <a:defRPr/>
              </a:pPr>
              <a:t>5/2/2012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428249C-66A6-487D-86ED-98F2CBA9AE1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tIns="274320">
            <a:normAutofit/>
          </a:bodyPr>
          <a:lstStyle>
            <a:extLst/>
          </a:lstStyle>
          <a:p>
            <a:pPr indent="-283464" fontAlgn="auto">
              <a:lnSpc>
                <a:spcPts val="3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defRPr/>
            </a:pPr>
            <a:endParaRPr lang="en-US" sz="3200">
              <a:latin typeface="+mn-lt"/>
            </a:endParaRPr>
          </a:p>
        </p:txBody>
      </p:sp>
      <p:sp>
        <p:nvSpPr>
          <p:cNvPr id="6" name="Flowchart: Process 8"/>
          <p:cNvSpPr/>
          <p:nvPr/>
        </p:nvSpPr>
        <p:spPr>
          <a:xfrm rot="19468671">
            <a:off x="396875" y="954088"/>
            <a:ext cx="685800" cy="204787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Flowchart: Process 9"/>
          <p:cNvSpPr/>
          <p:nvPr/>
        </p:nvSpPr>
        <p:spPr>
          <a:xfrm rot="2103354" flipH="1">
            <a:off x="5003800" y="936625"/>
            <a:ext cx="649288" cy="204788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tIns="274320">
            <a:normAutofit/>
          </a:bodyPr>
          <a:lstStyle>
            <a:lvl1pPr indent="0">
              <a:buNone/>
              <a:defRPr sz="3200"/>
            </a:lvl1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E490357-0CB2-4352-B976-2A6F9FF5D4B0}" type="datetimeFigureOut">
              <a:rPr lang="en-US"/>
              <a:pPr>
                <a:defRPr/>
              </a:pPr>
              <a:t>5/2/2012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881C8C1-DBBF-4E2B-83B7-BBB33AB9498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75" y="-815975"/>
            <a:ext cx="1638300" cy="1638300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168275" y="20638"/>
            <a:ext cx="1703388" cy="1703387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012825" y="0"/>
            <a:ext cx="813117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33" name="Text Placeholder 8"/>
          <p:cNvSpPr>
            <a:spLocks noGrp="1"/>
          </p:cNvSpPr>
          <p:nvPr>
            <p:ph type="body" idx="1"/>
          </p:nvPr>
        </p:nvSpPr>
        <p:spPr bwMode="auto">
          <a:xfrm>
            <a:off x="1435100" y="1447800"/>
            <a:ext cx="749935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bg2">
                    <a:shade val="50000"/>
                    <a:satMod val="200000"/>
                  </a:schemeClr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36881748-1F32-40AE-A10E-2F110788F509}" type="datetimeFigureOut">
              <a:rPr lang="en-US"/>
              <a:pPr>
                <a:defRPr/>
              </a:pPr>
              <a:t>5/2/2012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  <a:latin typeface="+mn-lt"/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775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bg2">
                    <a:shade val="50000"/>
                    <a:satMod val="200000"/>
                  </a:schemeClr>
                </a:solidFill>
                <a:effectLst/>
                <a:latin typeface="+mn-lt"/>
              </a:defRPr>
            </a:lvl1pPr>
            <a:extLst/>
          </a:lstStyle>
          <a:p>
            <a:pPr>
              <a:defRPr/>
            </a:pPr>
            <a:fld id="{5233B6E5-D194-40D1-9E98-52AB37C413C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5" r:id="rId2"/>
    <p:sldLayoutId id="2147483697" r:id="rId3"/>
    <p:sldLayoutId id="2147483694" r:id="rId4"/>
    <p:sldLayoutId id="2147483698" r:id="rId5"/>
    <p:sldLayoutId id="2147483693" r:id="rId6"/>
    <p:sldLayoutId id="2147483699" r:id="rId7"/>
    <p:sldLayoutId id="2147483700" r:id="rId8"/>
    <p:sldLayoutId id="2147483701" r:id="rId9"/>
    <p:sldLayoutId id="2147483692" r:id="rId10"/>
    <p:sldLayoutId id="2147483691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300" kern="1200">
          <a:solidFill>
            <a:srgbClr val="572314"/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9pPr>
      <a:extLst/>
    </p:titleStyle>
    <p:bodyStyle>
      <a:lvl1pPr marL="365125" indent="-282575" algn="l" rtl="0" fontAlgn="base">
        <a:spcBef>
          <a:spcPts val="6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36538" algn="l" rtl="0" fontAlgn="base">
        <a:spcBef>
          <a:spcPts val="550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5825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173038" algn="l" rtl="0" fontAlgn="base">
        <a:spcBef>
          <a:spcPct val="20000"/>
        </a:spcBef>
        <a:spcAft>
          <a:spcPct val="0"/>
        </a:spcAft>
        <a:buClr>
          <a:srgbClr val="C32D2E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6988" indent="-182563" algn="l" rtl="0" fontAlgn="base">
        <a:spcBef>
          <a:spcPct val="20000"/>
        </a:spcBef>
        <a:spcAft>
          <a:spcPct val="0"/>
        </a:spcAft>
        <a:buClr>
          <a:srgbClr val="84AA33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4" descr="http://www.bestplacesexplorer.com/images/111013041106-1.jpg"/>
          <p:cNvPicPr>
            <a:picLocks noChangeAspect="1" noChangeArrowheads="1"/>
          </p:cNvPicPr>
          <p:nvPr/>
        </p:nvPicPr>
        <p:blipFill>
          <a:blip r:embed="rId2"/>
          <a:srcRect b="461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1600200"/>
            <a:ext cx="7772400" cy="1470025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5400" dirty="0" smtClean="0">
                <a:solidFill>
                  <a:schemeClr val="bg1"/>
                </a:solidFill>
              </a:rPr>
              <a:t>I Scream, You Scream, We All Scream for Ice Cream!</a:t>
            </a:r>
            <a:endParaRPr lang="en-US" sz="5400" dirty="0">
              <a:solidFill>
                <a:schemeClr val="bg1"/>
              </a:solidFill>
            </a:endParaRPr>
          </a:p>
        </p:txBody>
      </p:sp>
      <p:sp>
        <p:nvSpPr>
          <p:cNvPr id="13315" name="Subtitle 2"/>
          <p:cNvSpPr>
            <a:spLocks noGrp="1"/>
          </p:cNvSpPr>
          <p:nvPr>
            <p:ph type="subTitle" idx="1"/>
          </p:nvPr>
        </p:nvSpPr>
        <p:spPr>
          <a:xfrm>
            <a:off x="1295400" y="4343400"/>
            <a:ext cx="6400800" cy="609600"/>
          </a:xfrm>
        </p:spPr>
        <p:txBody>
          <a:bodyPr/>
          <a:lstStyle/>
          <a:p>
            <a:pPr marL="26988"/>
            <a:r>
              <a:rPr lang="en-US" smtClean="0">
                <a:solidFill>
                  <a:schemeClr val="bg1"/>
                </a:solidFill>
              </a:rPr>
              <a:t>Sarah, Jill, and Sarah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2" descr="http://t3.gstatic.com/images?q=tbn:ANd9GcRTMPItcw_nPXg-Z9JB74Bz1oYcjKCUXjcK3EKCH8VL9ypmRJpoKQ&amp;t=1"/>
          <p:cNvPicPr>
            <a:picLocks noChangeAspect="1" noChangeArrowheads="1"/>
          </p:cNvPicPr>
          <p:nvPr/>
        </p:nvPicPr>
        <p:blipFill>
          <a:blip r:embed="rId2"/>
          <a:srcRect l="35593" r="33897"/>
          <a:stretch>
            <a:fillRect/>
          </a:stretch>
        </p:blipFill>
        <p:spPr bwMode="auto">
          <a:xfrm>
            <a:off x="0" y="0"/>
            <a:ext cx="13716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90600" y="1600200"/>
            <a:ext cx="4114800" cy="3360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Price</a:t>
            </a:r>
            <a:endParaRPr lang="en-US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5029200" y="1600200"/>
            <a:ext cx="4038600" cy="4525963"/>
          </a:xfrm>
        </p:spPr>
        <p:txBody>
          <a:bodyPr>
            <a:normAutofit fontScale="92500"/>
          </a:bodyPr>
          <a:lstStyle/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/>
              <a:t>There are gaps between $3.50 and slightly less than $4.25, slightly above $4.25 and $4.50, and between approximately $5.12 and $5.30.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/>
              <a:t>We conclude that the average price paid is around $4.80</a:t>
            </a:r>
          </a:p>
          <a:p>
            <a:pPr marL="640080" lvl="1" indent="-237744" fontAlgn="auto">
              <a:spcAft>
                <a:spcPts val="0"/>
              </a:spcAft>
              <a:buFont typeface="Verdana"/>
              <a:buChar char="◦"/>
              <a:defRPr/>
            </a:pPr>
            <a:r>
              <a:rPr lang="en-US" dirty="0" smtClean="0"/>
              <a:t>Size and amount of toppings affect price</a:t>
            </a:r>
            <a:endParaRPr lang="en-US" dirty="0"/>
          </a:p>
        </p:txBody>
      </p:sp>
      <p:sp>
        <p:nvSpPr>
          <p:cNvPr id="22533" name="TextBox 5"/>
          <p:cNvSpPr txBox="1">
            <a:spLocks noChangeArrowheads="1"/>
          </p:cNvSpPr>
          <p:nvPr/>
        </p:nvSpPr>
        <p:spPr bwMode="auto">
          <a:xfrm>
            <a:off x="1066800" y="5181600"/>
            <a:ext cx="41910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Gill Sans MT" pitchFamily="34" charset="0"/>
              </a:rPr>
              <a:t>Histogram is right skewed. It spreads from $3.25 to $6.75. The center is $4.81.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2" descr="http://t3.gstatic.com/images?q=tbn:ANd9GcRTMPItcw_nPXg-Z9JB74Bz1oYcjKCUXjcK3EKCH8VL9ypmRJpoKQ&amp;t=1"/>
          <p:cNvPicPr>
            <a:picLocks noChangeAspect="1" noChangeArrowheads="1"/>
          </p:cNvPicPr>
          <p:nvPr/>
        </p:nvPicPr>
        <p:blipFill>
          <a:blip r:embed="rId2"/>
          <a:srcRect l="35593" r="33897"/>
          <a:stretch>
            <a:fillRect/>
          </a:stretch>
        </p:blipFill>
        <p:spPr bwMode="auto">
          <a:xfrm>
            <a:off x="0" y="0"/>
            <a:ext cx="13716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Gender and Preference</a:t>
            </a:r>
            <a:endParaRPr lang="en-US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23555" name="Content Placeholder 3"/>
          <p:cNvSpPr>
            <a:spLocks noGrp="1"/>
          </p:cNvSpPr>
          <p:nvPr>
            <p:ph sz="half" idx="1"/>
          </p:nvPr>
        </p:nvSpPr>
        <p:spPr>
          <a:xfrm>
            <a:off x="5105400" y="1600200"/>
            <a:ext cx="4038600" cy="4525963"/>
          </a:xfrm>
        </p:spPr>
        <p:txBody>
          <a:bodyPr/>
          <a:lstStyle/>
          <a:p>
            <a:r>
              <a:rPr lang="en-US" smtClean="0"/>
              <a:t>Preference for store is approximately evenly distributed by each gender</a:t>
            </a:r>
          </a:p>
          <a:p>
            <a:r>
              <a:rPr lang="en-US" smtClean="0"/>
              <a:t>We conclude that gender and preference are not dependent</a:t>
            </a:r>
          </a:p>
        </p:txBody>
      </p:sp>
      <p:pic>
        <p:nvPicPr>
          <p:cNvPr id="23556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90600" y="1371600"/>
            <a:ext cx="4038600" cy="379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7" name="TextBox 6"/>
          <p:cNvSpPr txBox="1">
            <a:spLocks noChangeArrowheads="1"/>
          </p:cNvSpPr>
          <p:nvPr/>
        </p:nvSpPr>
        <p:spPr bwMode="auto">
          <a:xfrm>
            <a:off x="1371600" y="5200650"/>
            <a:ext cx="41148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Gill Sans MT" pitchFamily="34" charset="0"/>
              </a:rPr>
              <a:t>Cold Stone: male- 38.71%</a:t>
            </a:r>
          </a:p>
          <a:p>
            <a:r>
              <a:rPr lang="en-US">
                <a:latin typeface="Gill Sans MT" pitchFamily="34" charset="0"/>
              </a:rPr>
              <a:t>	    female- 61.29%</a:t>
            </a:r>
          </a:p>
          <a:p>
            <a:r>
              <a:rPr lang="en-US">
                <a:latin typeface="Gill Sans MT" pitchFamily="34" charset="0"/>
              </a:rPr>
              <a:t>Maggie Moo’s: male- 41.38%</a:t>
            </a:r>
          </a:p>
          <a:p>
            <a:r>
              <a:rPr lang="en-US">
                <a:latin typeface="Gill Sans MT" pitchFamily="34" charset="0"/>
              </a:rPr>
              <a:t>	          female- 58.62%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Data Analysis</a:t>
            </a:r>
            <a:endParaRPr lang="en-US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2457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l-GR" smtClean="0"/>
              <a:t>χ</a:t>
            </a:r>
            <a:r>
              <a:rPr lang="en-US" baseline="30000" smtClean="0"/>
              <a:t>2</a:t>
            </a:r>
            <a:r>
              <a:rPr lang="en-US" smtClean="0"/>
              <a:t> GOF test for variety of flavors</a:t>
            </a:r>
          </a:p>
          <a:p>
            <a:r>
              <a:rPr lang="el-GR" smtClean="0"/>
              <a:t>χ</a:t>
            </a:r>
            <a:r>
              <a:rPr lang="en-US" baseline="30000" smtClean="0"/>
              <a:t>2 </a:t>
            </a:r>
            <a:r>
              <a:rPr lang="en-US" smtClean="0"/>
              <a:t>test of homogeneity to compare size</a:t>
            </a:r>
          </a:p>
          <a:p>
            <a:r>
              <a:rPr lang="el-GR" smtClean="0"/>
              <a:t>χ</a:t>
            </a:r>
            <a:r>
              <a:rPr lang="en-US" baseline="30000" smtClean="0"/>
              <a:t>2</a:t>
            </a:r>
            <a:r>
              <a:rPr lang="en-US" smtClean="0"/>
              <a:t> test of independence for gender vs. store preferred</a:t>
            </a:r>
          </a:p>
          <a:p>
            <a:endParaRPr lang="en-US" smtClean="0"/>
          </a:p>
        </p:txBody>
      </p:sp>
      <p:pic>
        <p:nvPicPr>
          <p:cNvPr id="24579" name="Picture 2" descr="http://www.carvel.com/images/pictures/HardPkVariety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000500"/>
            <a:ext cx="619125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0" name="Picture 2" descr="http://www.carvel.com/images/pictures/HardPkVariety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52750" y="4000500"/>
            <a:ext cx="619125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x</a:t>
            </a:r>
            <a:r>
              <a:rPr lang="en-US" baseline="30000" dirty="0" smtClean="0">
                <a:solidFill>
                  <a:schemeClr val="tx2">
                    <a:satMod val="130000"/>
                  </a:schemeClr>
                </a:solidFill>
              </a:rPr>
              <a:t>2</a:t>
            </a: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 GOF Test for Variety of Flavors</a:t>
            </a:r>
            <a:endParaRPr lang="en-US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2209800"/>
          </a:xfrm>
        </p:spPr>
        <p:txBody>
          <a:bodyPr>
            <a:normAutofit fontScale="92500" lnSpcReduction="10000"/>
          </a:bodyPr>
          <a:lstStyle/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/>
              <a:t>Hypotheses</a:t>
            </a:r>
          </a:p>
          <a:p>
            <a:pPr marL="640080" lvl="1" indent="-237744" fontAlgn="auto">
              <a:spcAft>
                <a:spcPts val="0"/>
              </a:spcAft>
              <a:buFont typeface="Verdana"/>
              <a:buChar char="◦"/>
              <a:defRPr/>
            </a:pPr>
            <a:r>
              <a:rPr lang="en-US" dirty="0" smtClean="0"/>
              <a:t>Ho: Observed distribution of flavors fits the expected distribution of flavors</a:t>
            </a:r>
          </a:p>
          <a:p>
            <a:pPr marL="640080" lvl="1" indent="-237744" fontAlgn="auto">
              <a:spcAft>
                <a:spcPts val="0"/>
              </a:spcAft>
              <a:buFont typeface="Verdana"/>
              <a:buChar char="◦"/>
              <a:defRPr/>
            </a:pPr>
            <a:r>
              <a:rPr lang="en-US" dirty="0" smtClean="0"/>
              <a:t>Ha: Observed distribution of flavors does not fit the expected distribution of flavors</a:t>
            </a:r>
          </a:p>
          <a:p>
            <a:pPr marL="640080" lvl="1" indent="-237744" fontAlgn="auto">
              <a:spcAft>
                <a:spcPts val="0"/>
              </a:spcAft>
              <a:buFont typeface="Verdana"/>
              <a:buChar char="◦"/>
              <a:defRPr/>
            </a:pPr>
            <a:endParaRPr lang="en-US" dirty="0" smtClean="0"/>
          </a:p>
          <a:p>
            <a:pPr marL="365760" indent="-283464" fontAlgn="auto">
              <a:spcAft>
                <a:spcPts val="0"/>
              </a:spcAft>
              <a:buFont typeface="Wingdings 2"/>
              <a:buNone/>
              <a:defRPr/>
            </a:pP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685800" y="4267200"/>
          <a:ext cx="7696200" cy="1066800"/>
        </p:xfrm>
        <a:graphic>
          <a:graphicData uri="http://schemas.openxmlformats.org/drawingml/2006/table">
            <a:tbl>
              <a:tblPr/>
              <a:tblGrid>
                <a:gridCol w="914399"/>
                <a:gridCol w="914400"/>
                <a:gridCol w="914400"/>
                <a:gridCol w="762000"/>
                <a:gridCol w="838200"/>
                <a:gridCol w="762000"/>
                <a:gridCol w="990600"/>
                <a:gridCol w="838200"/>
                <a:gridCol w="762000"/>
              </a:tblGrid>
              <a:tr h="533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Flavor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cake batter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chocolate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coffee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mint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specialty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strawberry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vanilla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total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3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Frequency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685800" y="5638800"/>
          <a:ext cx="7696200" cy="914400"/>
        </p:xfrm>
        <a:graphic>
          <a:graphicData uri="http://schemas.openxmlformats.org/drawingml/2006/table">
            <a:tbl>
              <a:tblPr/>
              <a:tblGrid>
                <a:gridCol w="899721"/>
                <a:gridCol w="963081"/>
                <a:gridCol w="849031"/>
                <a:gridCol w="811016"/>
                <a:gridCol w="811016"/>
                <a:gridCol w="794120"/>
                <a:gridCol w="946184"/>
                <a:gridCol w="811016"/>
                <a:gridCol w="811016"/>
              </a:tblGrid>
              <a:tr h="45720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Flavor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cake batter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chocolate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coffee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mint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specialty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strawberry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vanilla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total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Frequency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8.5714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8.5714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8.5714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8.5714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8.5714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8.5714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8.5714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x</a:t>
            </a:r>
            <a:r>
              <a:rPr lang="en-US" baseline="30000" dirty="0" smtClean="0">
                <a:solidFill>
                  <a:schemeClr val="tx2">
                    <a:satMod val="130000"/>
                  </a:schemeClr>
                </a:solidFill>
              </a:rPr>
              <a:t>2</a:t>
            </a: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 GOF Test for Variety of Flavors</a:t>
            </a:r>
            <a:endParaRPr lang="en-US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26626" name="Text Placeholder 4"/>
          <p:cNvSpPr>
            <a:spLocks noGrp="1"/>
          </p:cNvSpPr>
          <p:nvPr>
            <p:ph type="body" idx="1"/>
          </p:nvPr>
        </p:nvSpPr>
        <p:spPr>
          <a:xfrm>
            <a:off x="457200" y="1722438"/>
            <a:ext cx="4022725" cy="639762"/>
          </a:xfrm>
        </p:spPr>
        <p:txBody>
          <a:bodyPr/>
          <a:lstStyle/>
          <a:p>
            <a:pPr marL="63500"/>
            <a:r>
              <a:rPr lang="en-US" smtClean="0"/>
              <a:t>State</a:t>
            </a:r>
          </a:p>
        </p:txBody>
      </p:sp>
      <p:sp>
        <p:nvSpPr>
          <p:cNvPr id="26627" name="Text Placeholder 5"/>
          <p:cNvSpPr>
            <a:spLocks noGrp="1"/>
          </p:cNvSpPr>
          <p:nvPr>
            <p:ph type="body" sz="half" idx="3"/>
          </p:nvPr>
        </p:nvSpPr>
        <p:spPr>
          <a:xfrm>
            <a:off x="4648200" y="1722438"/>
            <a:ext cx="4022725" cy="639762"/>
          </a:xfrm>
        </p:spPr>
        <p:txBody>
          <a:bodyPr/>
          <a:lstStyle/>
          <a:p>
            <a:pPr marL="63500"/>
            <a:r>
              <a:rPr lang="en-US" smtClean="0"/>
              <a:t>Check</a:t>
            </a:r>
          </a:p>
        </p:txBody>
      </p:sp>
      <p:sp>
        <p:nvSpPr>
          <p:cNvPr id="26628" name="Content Placeholder 2"/>
          <p:cNvSpPr>
            <a:spLocks noGrp="1"/>
          </p:cNvSpPr>
          <p:nvPr>
            <p:ph sz="quarter" idx="2"/>
          </p:nvPr>
        </p:nvSpPr>
        <p:spPr>
          <a:xfrm>
            <a:off x="457200" y="2493963"/>
            <a:ext cx="4022725" cy="2001837"/>
          </a:xfrm>
        </p:spPr>
        <p:txBody>
          <a:bodyPr/>
          <a:lstStyle/>
          <a:p>
            <a:pPr marL="457200" indent="-457200">
              <a:buFont typeface="Gill Sans MT" pitchFamily="34" charset="0"/>
              <a:buAutoNum type="arabicPeriod"/>
            </a:pPr>
            <a:r>
              <a:rPr lang="en-US" smtClean="0"/>
              <a:t>Categorical data</a:t>
            </a:r>
          </a:p>
          <a:p>
            <a:pPr marL="457200" indent="-457200">
              <a:buFont typeface="Gill Sans MT" pitchFamily="34" charset="0"/>
              <a:buAutoNum type="arabicPeriod"/>
            </a:pPr>
            <a:r>
              <a:rPr lang="en-US" smtClean="0"/>
              <a:t>SRS</a:t>
            </a:r>
          </a:p>
          <a:p>
            <a:pPr marL="457200" indent="-457200">
              <a:buFont typeface="Gill Sans MT" pitchFamily="34" charset="0"/>
              <a:buAutoNum type="arabicPeriod"/>
            </a:pPr>
            <a:r>
              <a:rPr lang="en-US" smtClean="0"/>
              <a:t>All expected counts ≥ 5</a:t>
            </a:r>
          </a:p>
        </p:txBody>
      </p:sp>
      <p:sp>
        <p:nvSpPr>
          <p:cNvPr id="26629" name="Content Placeholder 6"/>
          <p:cNvSpPr>
            <a:spLocks noGrp="1"/>
          </p:cNvSpPr>
          <p:nvPr>
            <p:ph sz="quarter" idx="4"/>
          </p:nvPr>
        </p:nvSpPr>
        <p:spPr>
          <a:xfrm>
            <a:off x="4648200" y="2493963"/>
            <a:ext cx="4022725" cy="2001837"/>
          </a:xfrm>
        </p:spPr>
        <p:txBody>
          <a:bodyPr/>
          <a:lstStyle/>
          <a:p>
            <a:pPr marL="457200" indent="-457200">
              <a:buFont typeface="Gill Sans MT" pitchFamily="34" charset="0"/>
              <a:buAutoNum type="arabicPeriod"/>
            </a:pPr>
            <a:r>
              <a:rPr lang="en-US" smtClean="0"/>
              <a:t>Flavor and frequency are both categorical</a:t>
            </a:r>
          </a:p>
          <a:p>
            <a:pPr marL="457200" indent="-457200">
              <a:buFont typeface="Gill Sans MT" pitchFamily="34" charset="0"/>
              <a:buAutoNum type="arabicPeriod"/>
            </a:pPr>
            <a:r>
              <a:rPr lang="en-US" smtClean="0"/>
              <a:t>Assumed representative</a:t>
            </a:r>
          </a:p>
          <a:p>
            <a:pPr marL="457200" indent="-457200">
              <a:buFont typeface="Gill Sans MT" pitchFamily="34" charset="0"/>
              <a:buAutoNum type="arabicPeriod"/>
            </a:pPr>
            <a:r>
              <a:rPr lang="en-US" smtClean="0"/>
              <a:t>8.5714 ≥ 5</a:t>
            </a:r>
          </a:p>
        </p:txBody>
      </p:sp>
      <p:sp>
        <p:nvSpPr>
          <p:cNvPr id="26630" name="TextBox 7"/>
          <p:cNvSpPr txBox="1">
            <a:spLocks noChangeArrowheads="1"/>
          </p:cNvSpPr>
          <p:nvPr/>
        </p:nvSpPr>
        <p:spPr bwMode="auto">
          <a:xfrm>
            <a:off x="762000" y="4962525"/>
            <a:ext cx="76962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800">
                <a:latin typeface="Gill Sans MT" pitchFamily="34" charset="0"/>
              </a:rPr>
              <a:t>Conditions met</a:t>
            </a:r>
            <a:r>
              <a:rPr lang="en-US" sz="2800">
                <a:latin typeface="Gill Sans MT" pitchFamily="34" charset="0"/>
                <a:sym typeface="Wingdings" pitchFamily="2" charset="2"/>
              </a:rPr>
              <a:t>x</a:t>
            </a:r>
            <a:r>
              <a:rPr lang="en-US" sz="2800" baseline="30000">
                <a:latin typeface="Gill Sans MT" pitchFamily="34" charset="0"/>
                <a:sym typeface="Wingdings" pitchFamily="2" charset="2"/>
              </a:rPr>
              <a:t>2</a:t>
            </a:r>
            <a:r>
              <a:rPr lang="en-US" sz="2800">
                <a:latin typeface="Gill Sans MT" pitchFamily="34" charset="0"/>
                <a:sym typeface="Wingdings" pitchFamily="2" charset="2"/>
              </a:rPr>
              <a:t> distribution x</a:t>
            </a:r>
            <a:r>
              <a:rPr lang="en-US" sz="2800" baseline="30000">
                <a:latin typeface="Gill Sans MT" pitchFamily="34" charset="0"/>
                <a:sym typeface="Wingdings" pitchFamily="2" charset="2"/>
              </a:rPr>
              <a:t>2</a:t>
            </a:r>
            <a:r>
              <a:rPr lang="en-US" sz="2800">
                <a:latin typeface="Gill Sans MT" pitchFamily="34" charset="0"/>
                <a:sym typeface="Wingdings" pitchFamily="2" charset="2"/>
              </a:rPr>
              <a:t> GOF test</a:t>
            </a:r>
            <a:endParaRPr lang="en-US" sz="2800">
              <a:latin typeface="Gill Sans MT" pitchFamily="34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x</a:t>
            </a:r>
            <a:r>
              <a:rPr lang="en-US" baseline="30000" dirty="0" smtClean="0">
                <a:solidFill>
                  <a:schemeClr val="tx2">
                    <a:satMod val="130000"/>
                  </a:schemeClr>
                </a:solidFill>
              </a:rPr>
              <a:t>2</a:t>
            </a: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 GOF Test for Variety of Flavors</a:t>
            </a:r>
            <a:endParaRPr lang="en-US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228600" y="2590800"/>
            <a:ext cx="8382000" cy="3581400"/>
          </a:xfrm>
        </p:spPr>
        <p:txBody>
          <a:bodyPr>
            <a:normAutofit fontScale="92500" lnSpcReduction="20000"/>
          </a:bodyPr>
          <a:lstStyle/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/>
              <a:t>x</a:t>
            </a:r>
            <a:r>
              <a:rPr lang="en-US" baseline="30000" dirty="0" smtClean="0"/>
              <a:t>2</a:t>
            </a:r>
            <a:r>
              <a:rPr lang="en-US" dirty="0" smtClean="0"/>
              <a:t>= 12.8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/>
              <a:t>p= .0463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err="1" smtClean="0"/>
              <a:t>df</a:t>
            </a:r>
            <a:r>
              <a:rPr lang="en-US" dirty="0" smtClean="0"/>
              <a:t>=59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/>
              <a:t>We reject the Ho because the p-value of .0464 is less than alpha=.05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/>
              <a:t>We have sufficient evidence that the observed distribution of flavors does not fit the expected distribution of flavors</a:t>
            </a:r>
            <a:endParaRPr lang="en-US" dirty="0"/>
          </a:p>
        </p:txBody>
      </p:sp>
      <p:graphicFrame>
        <p:nvGraphicFramePr>
          <p:cNvPr id="2051" name="Object 3"/>
          <p:cNvGraphicFramePr>
            <a:graphicFrameLocks noChangeAspect="1"/>
          </p:cNvGraphicFramePr>
          <p:nvPr/>
        </p:nvGraphicFramePr>
        <p:xfrm>
          <a:off x="171450" y="1470025"/>
          <a:ext cx="8826500" cy="1111250"/>
        </p:xfrm>
        <a:graphic>
          <a:graphicData uri="http://schemas.openxmlformats.org/presentationml/2006/ole">
            <p:oleObj spid="_x0000_s2051" name="Equation" r:id="rId3" imgW="3530520" imgH="444240" progId="Equation.3">
              <p:embed/>
            </p:oleObj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x</a:t>
            </a:r>
            <a:r>
              <a:rPr lang="en-US" baseline="30000" dirty="0" smtClean="0">
                <a:solidFill>
                  <a:schemeClr val="tx2">
                    <a:satMod val="130000"/>
                  </a:schemeClr>
                </a:solidFill>
              </a:rPr>
              <a:t>2</a:t>
            </a: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 Test for Homogeneity</a:t>
            </a:r>
            <a:endParaRPr lang="en-US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2286000"/>
          </a:xfrm>
        </p:spPr>
        <p:txBody>
          <a:bodyPr>
            <a:normAutofit lnSpcReduction="10000"/>
          </a:bodyPr>
          <a:lstStyle/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/>
              <a:t>Hypotheses</a:t>
            </a:r>
          </a:p>
          <a:p>
            <a:pPr marL="640080" lvl="1" indent="-237744" fontAlgn="auto">
              <a:spcAft>
                <a:spcPts val="0"/>
              </a:spcAft>
              <a:buFont typeface="Verdana"/>
              <a:buChar char="◦"/>
              <a:defRPr/>
            </a:pPr>
            <a:r>
              <a:rPr lang="en-US" dirty="0" smtClean="0"/>
              <a:t>The distribution of sizes at Maggie Moo’s and Cold Stone is equal</a:t>
            </a:r>
          </a:p>
          <a:p>
            <a:pPr marL="640080" lvl="1" indent="-237744" fontAlgn="auto">
              <a:spcAft>
                <a:spcPts val="0"/>
              </a:spcAft>
              <a:buFont typeface="Verdana"/>
              <a:buChar char="◦"/>
              <a:defRPr/>
            </a:pPr>
            <a:r>
              <a:rPr lang="en-US" dirty="0" smtClean="0"/>
              <a:t>The distribution of sizes at Maggie Moo’s and Cold Stone is not equal</a:t>
            </a:r>
            <a:endParaRPr lang="en-US" dirty="0"/>
          </a:p>
        </p:txBody>
      </p:sp>
      <p:pic>
        <p:nvPicPr>
          <p:cNvPr id="29699" name="Picture 3"/>
          <p:cNvPicPr>
            <a:picLocks noChangeAspect="1" noChangeArrowheads="1"/>
          </p:cNvPicPr>
          <p:nvPr/>
        </p:nvPicPr>
        <p:blipFill>
          <a:blip r:embed="rId2"/>
          <a:srcRect t="22101" b="42432"/>
          <a:stretch>
            <a:fillRect/>
          </a:stretch>
        </p:blipFill>
        <p:spPr bwMode="auto">
          <a:xfrm>
            <a:off x="457200" y="4114800"/>
            <a:ext cx="7991475" cy="187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x</a:t>
            </a:r>
            <a:r>
              <a:rPr lang="en-US" baseline="30000" dirty="0" smtClean="0">
                <a:solidFill>
                  <a:schemeClr val="tx2">
                    <a:satMod val="130000"/>
                  </a:schemeClr>
                </a:solidFill>
              </a:rPr>
              <a:t>2</a:t>
            </a: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 Test for Homogeneity</a:t>
            </a:r>
            <a:endParaRPr lang="en-US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0722" name="Text Placeholder 3"/>
          <p:cNvSpPr>
            <a:spLocks noGrp="1"/>
          </p:cNvSpPr>
          <p:nvPr>
            <p:ph type="body" idx="1"/>
          </p:nvPr>
        </p:nvSpPr>
        <p:spPr>
          <a:xfrm>
            <a:off x="381000" y="1371600"/>
            <a:ext cx="4022725" cy="639763"/>
          </a:xfrm>
        </p:spPr>
        <p:txBody>
          <a:bodyPr/>
          <a:lstStyle/>
          <a:p>
            <a:pPr marL="63500"/>
            <a:r>
              <a:rPr lang="en-US" smtClean="0"/>
              <a:t>State</a:t>
            </a:r>
          </a:p>
        </p:txBody>
      </p:sp>
      <p:sp>
        <p:nvSpPr>
          <p:cNvPr id="30723" name="Text Placeholder 5"/>
          <p:cNvSpPr>
            <a:spLocks noGrp="1"/>
          </p:cNvSpPr>
          <p:nvPr>
            <p:ph type="body" sz="half" idx="3"/>
          </p:nvPr>
        </p:nvSpPr>
        <p:spPr>
          <a:xfrm>
            <a:off x="4724400" y="1371600"/>
            <a:ext cx="4022725" cy="639763"/>
          </a:xfrm>
        </p:spPr>
        <p:txBody>
          <a:bodyPr/>
          <a:lstStyle/>
          <a:p>
            <a:pPr marL="63500"/>
            <a:r>
              <a:rPr lang="en-US" smtClean="0"/>
              <a:t>Check</a:t>
            </a:r>
          </a:p>
        </p:txBody>
      </p:sp>
      <p:sp>
        <p:nvSpPr>
          <p:cNvPr id="30724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209800"/>
            <a:ext cx="4040188" cy="1981200"/>
          </a:xfrm>
        </p:spPr>
        <p:txBody>
          <a:bodyPr/>
          <a:lstStyle/>
          <a:p>
            <a:pPr marL="457200" indent="-457200">
              <a:buFont typeface="Gill Sans MT" pitchFamily="34" charset="0"/>
              <a:buAutoNum type="arabicPeriod"/>
            </a:pPr>
            <a:r>
              <a:rPr lang="en-US" smtClean="0"/>
              <a:t>Categorical Data</a:t>
            </a:r>
          </a:p>
          <a:p>
            <a:pPr marL="457200" indent="-457200">
              <a:buFont typeface="Gill Sans MT" pitchFamily="34" charset="0"/>
              <a:buAutoNum type="arabicPeriod"/>
            </a:pPr>
            <a:r>
              <a:rPr lang="en-US" smtClean="0"/>
              <a:t>SRS</a:t>
            </a:r>
          </a:p>
          <a:p>
            <a:pPr marL="457200" indent="-457200">
              <a:buFont typeface="Gill Sans MT" pitchFamily="34" charset="0"/>
              <a:buAutoNum type="arabicPeriod"/>
            </a:pPr>
            <a:r>
              <a:rPr lang="en-US" smtClean="0"/>
              <a:t>All expected counts ≥ 5</a:t>
            </a:r>
          </a:p>
        </p:txBody>
      </p:sp>
      <p:sp>
        <p:nvSpPr>
          <p:cNvPr id="30725" name="Content Placeholder 6"/>
          <p:cNvSpPr>
            <a:spLocks noGrp="1"/>
          </p:cNvSpPr>
          <p:nvPr>
            <p:ph sz="quarter" idx="4"/>
          </p:nvPr>
        </p:nvSpPr>
        <p:spPr>
          <a:xfrm>
            <a:off x="4724400" y="2209800"/>
            <a:ext cx="4022725" cy="2078038"/>
          </a:xfrm>
        </p:spPr>
        <p:txBody>
          <a:bodyPr/>
          <a:lstStyle/>
          <a:p>
            <a:pPr marL="457200" indent="-457200">
              <a:buFont typeface="Gill Sans MT" pitchFamily="34" charset="0"/>
              <a:buAutoNum type="arabicPeriod"/>
            </a:pPr>
            <a:r>
              <a:rPr lang="en-US" smtClean="0"/>
              <a:t>Size and the store at are both categorical</a:t>
            </a:r>
          </a:p>
          <a:p>
            <a:pPr marL="457200" indent="-457200">
              <a:buFont typeface="Gill Sans MT" pitchFamily="34" charset="0"/>
              <a:buAutoNum type="arabicPeriod"/>
            </a:pPr>
            <a:r>
              <a:rPr lang="en-US" smtClean="0"/>
              <a:t>Assumed representative</a:t>
            </a:r>
          </a:p>
          <a:p>
            <a:pPr marL="457200" indent="-457200">
              <a:buFont typeface="Gill Sans MT" pitchFamily="34" charset="0"/>
              <a:buAutoNum type="arabicPeriod"/>
            </a:pPr>
            <a:r>
              <a:rPr lang="en-US" smtClean="0"/>
              <a:t>Counts are all above 5</a:t>
            </a:r>
          </a:p>
        </p:txBody>
      </p:sp>
      <p:sp>
        <p:nvSpPr>
          <p:cNvPr id="30726" name="TextBox 7"/>
          <p:cNvSpPr txBox="1">
            <a:spLocks noChangeArrowheads="1"/>
          </p:cNvSpPr>
          <p:nvPr/>
        </p:nvSpPr>
        <p:spPr bwMode="auto">
          <a:xfrm>
            <a:off x="685800" y="5029200"/>
            <a:ext cx="7696200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800">
                <a:latin typeface="Gill Sans MT" pitchFamily="34" charset="0"/>
              </a:rPr>
              <a:t>Conditions met</a:t>
            </a:r>
            <a:r>
              <a:rPr lang="en-US" sz="2800">
                <a:latin typeface="Gill Sans MT" pitchFamily="34" charset="0"/>
                <a:sym typeface="Wingdings" pitchFamily="2" charset="2"/>
              </a:rPr>
              <a:t>x</a:t>
            </a:r>
            <a:r>
              <a:rPr lang="en-US" sz="2800" baseline="30000">
                <a:latin typeface="Gill Sans MT" pitchFamily="34" charset="0"/>
                <a:sym typeface="Wingdings" pitchFamily="2" charset="2"/>
              </a:rPr>
              <a:t>2</a:t>
            </a:r>
            <a:r>
              <a:rPr lang="en-US" sz="2800">
                <a:latin typeface="Gill Sans MT" pitchFamily="34" charset="0"/>
                <a:sym typeface="Wingdings" pitchFamily="2" charset="2"/>
              </a:rPr>
              <a:t> distribution x</a:t>
            </a:r>
            <a:r>
              <a:rPr lang="en-US" sz="2800" baseline="30000">
                <a:latin typeface="Gill Sans MT" pitchFamily="34" charset="0"/>
                <a:sym typeface="Wingdings" pitchFamily="2" charset="2"/>
              </a:rPr>
              <a:t>2</a:t>
            </a:r>
            <a:r>
              <a:rPr lang="en-US" sz="2800">
                <a:latin typeface="Gill Sans MT" pitchFamily="34" charset="0"/>
                <a:sym typeface="Wingdings" pitchFamily="2" charset="2"/>
              </a:rPr>
              <a:t> test for homogeneity</a:t>
            </a:r>
            <a:endParaRPr lang="en-US" sz="2800">
              <a:latin typeface="Gill Sans MT" pitchFamily="34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x</a:t>
            </a:r>
            <a:r>
              <a:rPr lang="en-US" baseline="30000" dirty="0" smtClean="0">
                <a:solidFill>
                  <a:schemeClr val="tx2">
                    <a:satMod val="130000"/>
                  </a:schemeClr>
                </a:solidFill>
              </a:rPr>
              <a:t>2</a:t>
            </a: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 Test for Homogeneity</a:t>
            </a:r>
            <a:endParaRPr lang="en-US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457200" y="2514600"/>
            <a:ext cx="8229600" cy="3962400"/>
          </a:xfrm>
        </p:spPr>
        <p:txBody>
          <a:bodyPr>
            <a:normAutofit fontScale="92500" lnSpcReduction="10000"/>
          </a:bodyPr>
          <a:lstStyle/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/>
              <a:t>x</a:t>
            </a:r>
            <a:r>
              <a:rPr lang="en-US" baseline="30000" dirty="0" smtClean="0"/>
              <a:t>2</a:t>
            </a:r>
            <a:r>
              <a:rPr lang="en-US" dirty="0" smtClean="0"/>
              <a:t>= 34.74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/>
              <a:t>p= 2.8596x10</a:t>
            </a:r>
            <a:r>
              <a:rPr lang="en-US" baseline="30000" dirty="0" smtClean="0"/>
              <a:t>-8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err="1" smtClean="0"/>
              <a:t>df</a:t>
            </a:r>
            <a:r>
              <a:rPr lang="en-US" dirty="0" smtClean="0"/>
              <a:t>= 2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/>
              <a:t>We reject the Ho because the p-value of 2.8596x10</a:t>
            </a:r>
            <a:r>
              <a:rPr lang="en-US" baseline="30000" dirty="0" smtClean="0"/>
              <a:t>-8 </a:t>
            </a:r>
            <a:r>
              <a:rPr lang="en-US" dirty="0" smtClean="0"/>
              <a:t>is less that alpha=.05.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/>
              <a:t>We have sufficient evidence that the distribution of sizes ordered at Cold Stone and Maggie Moo’s is not equal.</a:t>
            </a:r>
            <a:endParaRPr lang="en-US" dirty="0"/>
          </a:p>
        </p:txBody>
      </p:sp>
      <p:graphicFrame>
        <p:nvGraphicFramePr>
          <p:cNvPr id="3075" name="Object 3"/>
          <p:cNvGraphicFramePr>
            <a:graphicFrameLocks noChangeAspect="1"/>
          </p:cNvGraphicFramePr>
          <p:nvPr/>
        </p:nvGraphicFramePr>
        <p:xfrm>
          <a:off x="762000" y="1371600"/>
          <a:ext cx="7651750" cy="1111250"/>
        </p:xfrm>
        <a:graphic>
          <a:graphicData uri="http://schemas.openxmlformats.org/presentationml/2006/ole">
            <p:oleObj spid="_x0000_s3075" name="Equation" r:id="rId3" imgW="3060360" imgH="4442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x</a:t>
            </a:r>
            <a:r>
              <a:rPr lang="en-US" baseline="30000" dirty="0" smtClean="0">
                <a:solidFill>
                  <a:schemeClr val="tx2">
                    <a:satMod val="130000"/>
                  </a:schemeClr>
                </a:solidFill>
              </a:rPr>
              <a:t>2</a:t>
            </a: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 Test for Independence</a:t>
            </a:r>
            <a:endParaRPr lang="en-US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2286000"/>
          </a:xfrm>
        </p:spPr>
        <p:txBody>
          <a:bodyPr>
            <a:normAutofit lnSpcReduction="10000"/>
          </a:bodyPr>
          <a:lstStyle/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/>
              <a:t>Hypotheses</a:t>
            </a:r>
          </a:p>
          <a:p>
            <a:pPr marL="640080" lvl="1" indent="-237744" fontAlgn="auto">
              <a:spcAft>
                <a:spcPts val="0"/>
              </a:spcAft>
              <a:buFont typeface="Verdana"/>
              <a:buChar char="◦"/>
              <a:defRPr/>
            </a:pPr>
            <a:r>
              <a:rPr lang="en-US" dirty="0" smtClean="0"/>
              <a:t>Gender and preference are independent of each other</a:t>
            </a:r>
          </a:p>
          <a:p>
            <a:pPr marL="640080" lvl="1" indent="-237744" fontAlgn="auto">
              <a:spcAft>
                <a:spcPts val="0"/>
              </a:spcAft>
              <a:buFont typeface="Verdana"/>
              <a:buChar char="◦"/>
              <a:defRPr/>
            </a:pPr>
            <a:r>
              <a:rPr lang="en-US" dirty="0" smtClean="0"/>
              <a:t>Gender and preference are dependent on each other</a:t>
            </a:r>
            <a:endParaRPr lang="en-US" dirty="0"/>
          </a:p>
        </p:txBody>
      </p:sp>
      <p:pic>
        <p:nvPicPr>
          <p:cNvPr id="33795" name="Picture 2"/>
          <p:cNvPicPr>
            <a:picLocks noChangeAspect="1" noChangeArrowheads="1"/>
          </p:cNvPicPr>
          <p:nvPr/>
        </p:nvPicPr>
        <p:blipFill>
          <a:blip r:embed="rId2"/>
          <a:srcRect t="17984" b="50198"/>
          <a:stretch>
            <a:fillRect/>
          </a:stretch>
        </p:blipFill>
        <p:spPr bwMode="auto">
          <a:xfrm>
            <a:off x="914400" y="4343400"/>
            <a:ext cx="73152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Cold Stone Creamery</a:t>
            </a:r>
            <a:endParaRPr lang="en-US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114800" cy="4525963"/>
          </a:xfrm>
        </p:spPr>
        <p:txBody>
          <a:bodyPr>
            <a:normAutofit fontScale="92500" lnSpcReduction="10000"/>
          </a:bodyPr>
          <a:lstStyle/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/>
              <a:t>Founded in 1988 in Tempe, Arizona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/>
              <a:t>Uses in-store made ice cream that is combined with mix-ins, candy, and other toppings to create a new flavor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/>
              <a:t>Open year round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/>
              <a:t>Ice cream parlor chain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endParaRPr lang="en-US" dirty="0"/>
          </a:p>
        </p:txBody>
      </p:sp>
      <p:pic>
        <p:nvPicPr>
          <p:cNvPr id="14339" name="Picture 2" descr="http://www.brandchannel.com/images/FeaturesProfile/profile_img1_coldston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76800" y="1828800"/>
            <a:ext cx="3276600" cy="394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x</a:t>
            </a:r>
            <a:r>
              <a:rPr lang="en-US" baseline="30000" dirty="0" smtClean="0">
                <a:solidFill>
                  <a:schemeClr val="tx2">
                    <a:satMod val="130000"/>
                  </a:schemeClr>
                </a:solidFill>
              </a:rPr>
              <a:t>2</a:t>
            </a: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 Test for Independence</a:t>
            </a:r>
            <a:endParaRPr lang="en-US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4818" name="Text Placeholder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22725" cy="639763"/>
          </a:xfrm>
        </p:spPr>
        <p:txBody>
          <a:bodyPr/>
          <a:lstStyle/>
          <a:p>
            <a:pPr marL="63500"/>
            <a:r>
              <a:rPr lang="en-US" smtClean="0"/>
              <a:t>State</a:t>
            </a:r>
          </a:p>
        </p:txBody>
      </p:sp>
      <p:sp>
        <p:nvSpPr>
          <p:cNvPr id="34819" name="Text Placeholder 5"/>
          <p:cNvSpPr>
            <a:spLocks noGrp="1"/>
          </p:cNvSpPr>
          <p:nvPr>
            <p:ph type="body" sz="half" idx="3"/>
          </p:nvPr>
        </p:nvSpPr>
        <p:spPr>
          <a:xfrm>
            <a:off x="4724400" y="1600200"/>
            <a:ext cx="4022725" cy="639763"/>
          </a:xfrm>
        </p:spPr>
        <p:txBody>
          <a:bodyPr/>
          <a:lstStyle/>
          <a:p>
            <a:pPr marL="63500"/>
            <a:r>
              <a:rPr lang="en-US" smtClean="0"/>
              <a:t>Check</a:t>
            </a:r>
          </a:p>
        </p:txBody>
      </p:sp>
      <p:sp>
        <p:nvSpPr>
          <p:cNvPr id="34820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22725" cy="2057400"/>
          </a:xfrm>
        </p:spPr>
        <p:txBody>
          <a:bodyPr/>
          <a:lstStyle/>
          <a:p>
            <a:pPr marL="457200" indent="-457200">
              <a:buFont typeface="Gill Sans MT" pitchFamily="34" charset="0"/>
              <a:buAutoNum type="arabicPeriod"/>
            </a:pPr>
            <a:r>
              <a:rPr lang="en-US" smtClean="0"/>
              <a:t>Categorical Data</a:t>
            </a:r>
          </a:p>
          <a:p>
            <a:pPr marL="457200" indent="-457200">
              <a:buFont typeface="Gill Sans MT" pitchFamily="34" charset="0"/>
              <a:buAutoNum type="arabicPeriod"/>
            </a:pPr>
            <a:r>
              <a:rPr lang="en-US" smtClean="0"/>
              <a:t>SRS</a:t>
            </a:r>
          </a:p>
          <a:p>
            <a:pPr marL="457200" indent="-457200">
              <a:buFont typeface="Gill Sans MT" pitchFamily="34" charset="0"/>
              <a:buAutoNum type="arabicPeriod"/>
            </a:pPr>
            <a:r>
              <a:rPr lang="en-US" smtClean="0"/>
              <a:t>All expected counts ≥ 5</a:t>
            </a:r>
          </a:p>
        </p:txBody>
      </p:sp>
      <p:sp>
        <p:nvSpPr>
          <p:cNvPr id="34821" name="Content Placeholder 6"/>
          <p:cNvSpPr>
            <a:spLocks noGrp="1"/>
          </p:cNvSpPr>
          <p:nvPr>
            <p:ph sz="quarter" idx="4"/>
          </p:nvPr>
        </p:nvSpPr>
        <p:spPr>
          <a:xfrm>
            <a:off x="4724400" y="2362200"/>
            <a:ext cx="4022725" cy="2078038"/>
          </a:xfrm>
        </p:spPr>
        <p:txBody>
          <a:bodyPr/>
          <a:lstStyle/>
          <a:p>
            <a:pPr marL="457200" indent="-457200">
              <a:buFont typeface="Gill Sans MT" pitchFamily="34" charset="0"/>
              <a:buAutoNum type="arabicPeriod"/>
            </a:pPr>
            <a:r>
              <a:rPr lang="en-US" smtClean="0"/>
              <a:t>Gender and preference are categorical</a:t>
            </a:r>
          </a:p>
          <a:p>
            <a:pPr marL="457200" indent="-457200">
              <a:buFont typeface="Gill Sans MT" pitchFamily="34" charset="0"/>
              <a:buAutoNum type="arabicPeriod"/>
            </a:pPr>
            <a:r>
              <a:rPr lang="en-US" smtClean="0"/>
              <a:t>Assumed representative</a:t>
            </a:r>
          </a:p>
          <a:p>
            <a:pPr marL="457200" indent="-457200">
              <a:buFont typeface="Gill Sans MT" pitchFamily="34" charset="0"/>
              <a:buAutoNum type="arabicPeriod"/>
            </a:pPr>
            <a:r>
              <a:rPr lang="en-US" smtClean="0"/>
              <a:t>Counts are all above 5</a:t>
            </a:r>
          </a:p>
        </p:txBody>
      </p:sp>
      <p:sp>
        <p:nvSpPr>
          <p:cNvPr id="34822" name="TextBox 7"/>
          <p:cNvSpPr txBox="1">
            <a:spLocks noChangeArrowheads="1"/>
          </p:cNvSpPr>
          <p:nvPr/>
        </p:nvSpPr>
        <p:spPr bwMode="auto">
          <a:xfrm>
            <a:off x="685800" y="5334000"/>
            <a:ext cx="7696200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800">
                <a:latin typeface="Gill Sans MT" pitchFamily="34" charset="0"/>
              </a:rPr>
              <a:t>Conditions met</a:t>
            </a:r>
            <a:r>
              <a:rPr lang="en-US" sz="2800">
                <a:latin typeface="Gill Sans MT" pitchFamily="34" charset="0"/>
                <a:sym typeface="Wingdings" pitchFamily="2" charset="2"/>
              </a:rPr>
              <a:t>x</a:t>
            </a:r>
            <a:r>
              <a:rPr lang="en-US" sz="2800" baseline="30000">
                <a:latin typeface="Gill Sans MT" pitchFamily="34" charset="0"/>
                <a:sym typeface="Wingdings" pitchFamily="2" charset="2"/>
              </a:rPr>
              <a:t>2</a:t>
            </a:r>
            <a:r>
              <a:rPr lang="en-US" sz="2800">
                <a:latin typeface="Gill Sans MT" pitchFamily="34" charset="0"/>
                <a:sym typeface="Wingdings" pitchFamily="2" charset="2"/>
              </a:rPr>
              <a:t> distribution x</a:t>
            </a:r>
            <a:r>
              <a:rPr lang="en-US" sz="2800" baseline="30000">
                <a:latin typeface="Gill Sans MT" pitchFamily="34" charset="0"/>
                <a:sym typeface="Wingdings" pitchFamily="2" charset="2"/>
              </a:rPr>
              <a:t>2</a:t>
            </a:r>
            <a:r>
              <a:rPr lang="en-US" sz="2800">
                <a:latin typeface="Gill Sans MT" pitchFamily="34" charset="0"/>
                <a:sym typeface="Wingdings" pitchFamily="2" charset="2"/>
              </a:rPr>
              <a:t> test for independence</a:t>
            </a:r>
            <a:endParaRPr lang="en-US" sz="2800">
              <a:latin typeface="Gill Sans MT" pitchFamily="34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x</a:t>
            </a:r>
            <a:r>
              <a:rPr lang="en-US" baseline="30000" dirty="0" smtClean="0">
                <a:solidFill>
                  <a:schemeClr val="tx2">
                    <a:satMod val="130000"/>
                  </a:schemeClr>
                </a:solidFill>
              </a:rPr>
              <a:t>2</a:t>
            </a: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 Test for Independence</a:t>
            </a:r>
            <a:endParaRPr lang="en-US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2895600"/>
            <a:ext cx="8229600" cy="3581400"/>
          </a:xfrm>
        </p:spPr>
        <p:txBody>
          <a:bodyPr>
            <a:normAutofit fontScale="92500" lnSpcReduction="20000"/>
          </a:bodyPr>
          <a:lstStyle/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/>
              <a:t>x</a:t>
            </a:r>
            <a:r>
              <a:rPr lang="en-US" baseline="30000" dirty="0" smtClean="0"/>
              <a:t>2</a:t>
            </a:r>
            <a:r>
              <a:rPr lang="en-US" dirty="0" smtClean="0"/>
              <a:t>= .04449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/>
              <a:t>p= .83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err="1" smtClean="0"/>
              <a:t>df</a:t>
            </a:r>
            <a:r>
              <a:rPr lang="en-US" dirty="0" smtClean="0"/>
              <a:t>= 1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/>
              <a:t>We fail to reject the Ho because the p-value of .83 is greater than alpha=.05.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/>
              <a:t>We have sufficient evidence that gender and preference for Cold Stone and Maggie Moo’s are dependent variables.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endParaRPr lang="en-US" dirty="0"/>
          </a:p>
        </p:txBody>
      </p:sp>
      <p:graphicFrame>
        <p:nvGraphicFramePr>
          <p:cNvPr id="5122" name="Object 2"/>
          <p:cNvGraphicFramePr>
            <a:graphicFrameLocks noChangeAspect="1"/>
          </p:cNvGraphicFramePr>
          <p:nvPr/>
        </p:nvGraphicFramePr>
        <p:xfrm>
          <a:off x="685800" y="1600200"/>
          <a:ext cx="8191500" cy="1111250"/>
        </p:xfrm>
        <a:graphic>
          <a:graphicData uri="http://schemas.openxmlformats.org/presentationml/2006/ole">
            <p:oleObj spid="_x0000_s5122" name="Equation" r:id="rId3" imgW="3276360" imgH="444240" progId="Equation.3">
              <p:embed/>
            </p:oleObj>
          </a:graphicData>
        </a:graphic>
      </p:graphicFrame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Conclusions from Tests</a:t>
            </a:r>
            <a:endParaRPr lang="en-US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l-GR" dirty="0" smtClean="0"/>
              <a:t>χ</a:t>
            </a:r>
            <a:r>
              <a:rPr lang="en-US" baseline="30000" dirty="0" smtClean="0"/>
              <a:t>2</a:t>
            </a:r>
            <a:r>
              <a:rPr lang="en-US" dirty="0" smtClean="0"/>
              <a:t> GOF test for variety of flavors</a:t>
            </a:r>
          </a:p>
          <a:p>
            <a:pPr marL="640080" lvl="1" indent="-237744" fontAlgn="auto">
              <a:spcAft>
                <a:spcPts val="0"/>
              </a:spcAft>
              <a:buFont typeface="Verdana"/>
              <a:buChar char="◦"/>
              <a:defRPr/>
            </a:pPr>
            <a:r>
              <a:rPr lang="en-US" dirty="0" smtClean="0"/>
              <a:t>Observed distribution of flavors does not fit the expected distribution of flavors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l-GR" dirty="0" smtClean="0"/>
              <a:t>χ</a:t>
            </a:r>
            <a:r>
              <a:rPr lang="en-US" baseline="30000" dirty="0" smtClean="0"/>
              <a:t>2 </a:t>
            </a:r>
            <a:r>
              <a:rPr lang="en-US" dirty="0" smtClean="0"/>
              <a:t>test of homogeneity to compare size</a:t>
            </a:r>
          </a:p>
          <a:p>
            <a:pPr marL="640080" lvl="1" indent="-237744" fontAlgn="auto">
              <a:spcAft>
                <a:spcPts val="0"/>
              </a:spcAft>
              <a:buFont typeface="Verdana"/>
              <a:buChar char="◦"/>
              <a:defRPr/>
            </a:pPr>
            <a:r>
              <a:rPr lang="en-US" dirty="0" smtClean="0"/>
              <a:t>Distribution of sizes ordered at Cold Stone and Maggie Moo’s is not equal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l-GR" dirty="0" smtClean="0"/>
              <a:t>χ</a:t>
            </a:r>
            <a:r>
              <a:rPr lang="en-US" baseline="30000" dirty="0" smtClean="0"/>
              <a:t>2</a:t>
            </a:r>
            <a:r>
              <a:rPr lang="en-US" dirty="0" smtClean="0"/>
              <a:t> test of independence for gender vs. store preferred</a:t>
            </a:r>
          </a:p>
          <a:p>
            <a:pPr marL="640080" lvl="1" indent="-237744" fontAlgn="auto">
              <a:spcAft>
                <a:spcPts val="0"/>
              </a:spcAft>
              <a:buFont typeface="Verdana"/>
              <a:buChar char="◦"/>
              <a:defRPr/>
            </a:pPr>
            <a:r>
              <a:rPr lang="en-US" dirty="0" smtClean="0"/>
              <a:t>Gender and preference for Cold Stone and Maggie Moo’s are dependent variables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endParaRPr lang="en-US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Bias and Error</a:t>
            </a:r>
            <a:endParaRPr lang="en-US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891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Undercoverage</a:t>
            </a:r>
          </a:p>
          <a:p>
            <a:pPr lvl="1"/>
            <a:r>
              <a:rPr lang="en-US" smtClean="0"/>
              <a:t>Only surveyed 4 stores in the area; other areas may be different</a:t>
            </a:r>
          </a:p>
          <a:p>
            <a:r>
              <a:rPr lang="en-US" smtClean="0"/>
              <a:t>Time of day/ year</a:t>
            </a:r>
          </a:p>
          <a:p>
            <a:pPr lvl="1"/>
            <a:r>
              <a:rPr lang="en-US" smtClean="0"/>
              <a:t>Different times of day would get different responses</a:t>
            </a:r>
          </a:p>
          <a:p>
            <a:r>
              <a:rPr lang="en-US" smtClean="0"/>
              <a:t>Number of toppings</a:t>
            </a:r>
          </a:p>
          <a:p>
            <a:pPr lvl="1"/>
            <a:r>
              <a:rPr lang="en-US" smtClean="0"/>
              <a:t>Large numbers of toppings affect price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Personal Opinions and Conclusions</a:t>
            </a:r>
            <a:endParaRPr lang="en-US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993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Preference for store was basically evenly distributed between subjects</a:t>
            </a:r>
          </a:p>
          <a:p>
            <a:pPr lvl="1"/>
            <a:r>
              <a:rPr lang="en-US" smtClean="0"/>
              <a:t>Preference broken down by gender was also even </a:t>
            </a:r>
          </a:p>
          <a:p>
            <a:r>
              <a:rPr lang="en-US" smtClean="0"/>
              <a:t>Project took a lot of time and effort</a:t>
            </a:r>
          </a:p>
          <a:p>
            <a:pPr lvl="1"/>
            <a:r>
              <a:rPr lang="en-US" smtClean="0"/>
              <a:t>More time would have allowed for better data collection</a:t>
            </a:r>
          </a:p>
          <a:p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Maggie Moo’s</a:t>
            </a:r>
            <a:endParaRPr lang="en-US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0" y="1600200"/>
            <a:ext cx="4114800" cy="4525963"/>
          </a:xfrm>
        </p:spPr>
        <p:txBody>
          <a:bodyPr>
            <a:normAutofit fontScale="92500" lnSpcReduction="20000"/>
          </a:bodyPr>
          <a:lstStyle/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/>
              <a:t>Founded in 1989 in Kansas City, Kansas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/>
              <a:t>136 </a:t>
            </a:r>
            <a:r>
              <a:rPr lang="en-US" dirty="0" err="1" smtClean="0"/>
              <a:t>Treateries</a:t>
            </a:r>
            <a:r>
              <a:rPr lang="en-US" dirty="0" smtClean="0"/>
              <a:t> in 43 US states, Singapore, and Puerto Rico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/>
              <a:t>Specializes in ice cream and other desserts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/>
              <a:t>Independently owned and operated franchise stores</a:t>
            </a:r>
            <a:endParaRPr lang="en-US" dirty="0"/>
          </a:p>
        </p:txBody>
      </p:sp>
      <p:pic>
        <p:nvPicPr>
          <p:cNvPr id="15363" name="Picture 2" descr="http://www.savingwithshellie.com/wp-content/uploads/2011/04/maggie-moos-300x300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9600" y="1676400"/>
            <a:ext cx="403860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Our Topic</a:t>
            </a:r>
            <a:endParaRPr lang="en-US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1638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We set out to compare Cold Stone and Maggie Moo’s</a:t>
            </a:r>
          </a:p>
          <a:p>
            <a:r>
              <a:rPr lang="en-US" smtClean="0"/>
              <a:t>We went to two Cold Stone’s (Warrington and Willow Grove) and two Maggie Moo’s’ (Warrington and Landsale)</a:t>
            </a:r>
          </a:p>
          <a:p>
            <a:r>
              <a:rPr lang="en-US" smtClean="0"/>
              <a:t>Observed and surveyed for subject’s gender, order, price paid, size, preference, and frequency visited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>
                <a:solidFill>
                  <a:schemeClr val="tx2">
                    <a:satMod val="130000"/>
                  </a:schemeClr>
                </a:solidFill>
              </a:rPr>
              <a:t>Procedure</a:t>
            </a: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Observed customers in two of each store from May 27- 31</a:t>
            </a:r>
          </a:p>
          <a:p>
            <a:r>
              <a:rPr lang="en-US" smtClean="0"/>
              <a:t>Allowed customer to order and surveyed every third customer to ensure randomness</a:t>
            </a:r>
          </a:p>
          <a:p>
            <a:r>
              <a:rPr lang="en-US" smtClean="0"/>
              <a:t>Used data table to record information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Exploratory Data Analysis</a:t>
            </a:r>
            <a:endParaRPr lang="en-US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18434" name="Content Placeholder 4"/>
          <p:cNvSpPr>
            <a:spLocks noGrp="1"/>
          </p:cNvSpPr>
          <p:nvPr>
            <p:ph sz="half" idx="1"/>
          </p:nvPr>
        </p:nvSpPr>
        <p:spPr>
          <a:xfrm>
            <a:off x="4724400" y="1600200"/>
            <a:ext cx="4038600" cy="4525963"/>
          </a:xfrm>
        </p:spPr>
        <p:txBody>
          <a:bodyPr/>
          <a:lstStyle/>
          <a:p>
            <a:r>
              <a:rPr lang="en-US" smtClean="0"/>
              <a:t>Seasonally is the most common</a:t>
            </a:r>
          </a:p>
          <a:p>
            <a:pPr lvl="1"/>
            <a:r>
              <a:rPr lang="en-US" smtClean="0"/>
              <a:t>With Sometimes close behind</a:t>
            </a:r>
          </a:p>
          <a:p>
            <a:r>
              <a:rPr lang="en-US" smtClean="0"/>
              <a:t>Frequently is the least common</a:t>
            </a:r>
          </a:p>
          <a:p>
            <a:pPr lvl="1"/>
            <a:r>
              <a:rPr lang="en-US" smtClean="0"/>
              <a:t>Possibly due to ice cream being seen as a seasonal treat</a:t>
            </a:r>
          </a:p>
        </p:txBody>
      </p:sp>
      <p:sp>
        <p:nvSpPr>
          <p:cNvPr id="18435" name="TextBox 6"/>
          <p:cNvSpPr txBox="1">
            <a:spLocks noChangeArrowheads="1"/>
          </p:cNvSpPr>
          <p:nvPr/>
        </p:nvSpPr>
        <p:spPr bwMode="auto">
          <a:xfrm>
            <a:off x="1371600" y="1600200"/>
            <a:ext cx="4191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Gill Sans MT" pitchFamily="34" charset="0"/>
              </a:rPr>
              <a:t>Bar Graph of Frequency of Visits</a:t>
            </a:r>
          </a:p>
        </p:txBody>
      </p:sp>
      <p:pic>
        <p:nvPicPr>
          <p:cNvPr id="18436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47800" y="2200275"/>
            <a:ext cx="3276600" cy="267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7" name="TextBox 8"/>
          <p:cNvSpPr txBox="1">
            <a:spLocks noChangeArrowheads="1"/>
          </p:cNvSpPr>
          <p:nvPr/>
        </p:nvSpPr>
        <p:spPr bwMode="auto">
          <a:xfrm>
            <a:off x="1447800" y="5181600"/>
            <a:ext cx="38862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Gill Sans MT" pitchFamily="34" charset="0"/>
              </a:rPr>
              <a:t>Frequently- 11.67%</a:t>
            </a:r>
          </a:p>
          <a:p>
            <a:r>
              <a:rPr lang="en-US">
                <a:latin typeface="Gill Sans MT" pitchFamily="34" charset="0"/>
              </a:rPr>
              <a:t>Sometimes- 31.67%</a:t>
            </a:r>
          </a:p>
          <a:p>
            <a:r>
              <a:rPr lang="en-US">
                <a:latin typeface="Gill Sans MT" pitchFamily="34" charset="0"/>
              </a:rPr>
              <a:t>Seasonally- 36.67%</a:t>
            </a:r>
          </a:p>
          <a:p>
            <a:r>
              <a:rPr lang="en-US">
                <a:latin typeface="Gill Sans MT" pitchFamily="34" charset="0"/>
              </a:rPr>
              <a:t>Almost Never- 20%</a:t>
            </a:r>
          </a:p>
        </p:txBody>
      </p:sp>
      <p:pic>
        <p:nvPicPr>
          <p:cNvPr id="18438" name="Picture 2" descr="http://t3.gstatic.com/images?q=tbn:ANd9GcRTMPItcw_nPXg-Z9JB74Bz1oYcjKCUXjcK3EKCH8VL9ypmRJpoKQ&amp;t=1"/>
          <p:cNvPicPr>
            <a:picLocks noChangeAspect="1" noChangeArrowheads="1"/>
          </p:cNvPicPr>
          <p:nvPr/>
        </p:nvPicPr>
        <p:blipFill>
          <a:blip r:embed="rId3"/>
          <a:srcRect l="35593" r="33897"/>
          <a:stretch>
            <a:fillRect/>
          </a:stretch>
        </p:blipFill>
        <p:spPr bwMode="auto">
          <a:xfrm>
            <a:off x="0" y="0"/>
            <a:ext cx="13716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2" descr="http://t3.gstatic.com/images?q=tbn:ANd9GcRTMPItcw_nPXg-Z9JB74Bz1oYcjKCUXjcK3EKCH8VL9ypmRJpoKQ&amp;t=1"/>
          <p:cNvPicPr>
            <a:picLocks noChangeAspect="1" noChangeArrowheads="1"/>
          </p:cNvPicPr>
          <p:nvPr/>
        </p:nvPicPr>
        <p:blipFill>
          <a:blip r:embed="rId2"/>
          <a:srcRect l="35593" r="33897"/>
          <a:stretch>
            <a:fillRect/>
          </a:stretch>
        </p:blipFill>
        <p:spPr bwMode="auto">
          <a:xfrm>
            <a:off x="0" y="0"/>
            <a:ext cx="13716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Gender and Flavor</a:t>
            </a:r>
            <a:endParaRPr lang="en-US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19459" name="Content Placeholder 3"/>
          <p:cNvSpPr>
            <a:spLocks noGrp="1"/>
          </p:cNvSpPr>
          <p:nvPr>
            <p:ph sz="half" idx="1"/>
          </p:nvPr>
        </p:nvSpPr>
        <p:spPr>
          <a:xfrm>
            <a:off x="4953000" y="1676400"/>
            <a:ext cx="4038600" cy="4525963"/>
          </a:xfrm>
        </p:spPr>
        <p:txBody>
          <a:bodyPr/>
          <a:lstStyle/>
          <a:p>
            <a:r>
              <a:rPr lang="en-US" smtClean="0"/>
              <a:t>With the exception of coffee and chocolate, flavors are fairly evenly distributed between gender</a:t>
            </a:r>
          </a:p>
          <a:p>
            <a:r>
              <a:rPr lang="en-US" smtClean="0"/>
              <a:t>Conclude gender has no effect on flavor</a:t>
            </a:r>
          </a:p>
        </p:txBody>
      </p:sp>
      <p:pic>
        <p:nvPicPr>
          <p:cNvPr id="1946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600" y="1676400"/>
            <a:ext cx="4129088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1" name="TextBox 5"/>
          <p:cNvSpPr txBox="1">
            <a:spLocks noChangeArrowheads="1"/>
          </p:cNvSpPr>
          <p:nvPr/>
        </p:nvSpPr>
        <p:spPr bwMode="auto">
          <a:xfrm>
            <a:off x="1371600" y="5181600"/>
            <a:ext cx="39624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Gill Sans MT" pitchFamily="34" charset="0"/>
              </a:rPr>
              <a:t>Cake Batter- 50% female, 50% male</a:t>
            </a:r>
          </a:p>
          <a:p>
            <a:r>
              <a:rPr lang="en-US">
                <a:latin typeface="Gill Sans MT" pitchFamily="34" charset="0"/>
              </a:rPr>
              <a:t>Chocolate- 70% female, 30% male</a:t>
            </a:r>
          </a:p>
          <a:p>
            <a:r>
              <a:rPr lang="en-US">
                <a:latin typeface="Gill Sans MT" pitchFamily="34" charset="0"/>
              </a:rPr>
              <a:t>Coffee- 80% female, 20% male</a:t>
            </a:r>
          </a:p>
          <a:p>
            <a:r>
              <a:rPr lang="en-US">
                <a:latin typeface="Gill Sans MT" pitchFamily="34" charset="0"/>
              </a:rPr>
              <a:t>Mint- 55.56% female, 44.44% male</a:t>
            </a:r>
          </a:p>
        </p:txBody>
      </p:sp>
      <p:sp>
        <p:nvSpPr>
          <p:cNvPr id="19462" name="TextBox 6"/>
          <p:cNvSpPr txBox="1">
            <a:spLocks noChangeArrowheads="1"/>
          </p:cNvSpPr>
          <p:nvPr/>
        </p:nvSpPr>
        <p:spPr bwMode="auto">
          <a:xfrm>
            <a:off x="5105400" y="5181600"/>
            <a:ext cx="39624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Gill Sans MT" pitchFamily="34" charset="0"/>
              </a:rPr>
              <a:t>Specialty- 62.5% female, 37.5% male</a:t>
            </a:r>
          </a:p>
          <a:p>
            <a:r>
              <a:rPr lang="en-US">
                <a:latin typeface="Gill Sans MT" pitchFamily="34" charset="0"/>
              </a:rPr>
              <a:t>Strawberry- 40% female, 60% male</a:t>
            </a:r>
          </a:p>
          <a:p>
            <a:r>
              <a:rPr lang="en-US">
                <a:latin typeface="Gill Sans MT" pitchFamily="34" charset="0"/>
              </a:rPr>
              <a:t>Vanilla- 54.54% female, 45.46% male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2" descr="http://t3.gstatic.com/images?q=tbn:ANd9GcRTMPItcw_nPXg-Z9JB74Bz1oYcjKCUXjcK3EKCH8VL9ypmRJpoKQ&amp;t=1"/>
          <p:cNvPicPr>
            <a:picLocks noChangeAspect="1" noChangeArrowheads="1"/>
          </p:cNvPicPr>
          <p:nvPr/>
        </p:nvPicPr>
        <p:blipFill>
          <a:blip r:embed="rId2"/>
          <a:srcRect l="35593" r="33897"/>
          <a:stretch>
            <a:fillRect/>
          </a:stretch>
        </p:blipFill>
        <p:spPr bwMode="auto">
          <a:xfrm>
            <a:off x="0" y="0"/>
            <a:ext cx="13716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Store Preference</a:t>
            </a:r>
            <a:endParaRPr lang="en-US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20483" name="Content Placeholder 3"/>
          <p:cNvSpPr>
            <a:spLocks noGrp="1"/>
          </p:cNvSpPr>
          <p:nvPr>
            <p:ph sz="half" idx="1"/>
          </p:nvPr>
        </p:nvSpPr>
        <p:spPr>
          <a:xfrm>
            <a:off x="4953000" y="1600200"/>
            <a:ext cx="4038600" cy="4525963"/>
          </a:xfrm>
        </p:spPr>
        <p:txBody>
          <a:bodyPr/>
          <a:lstStyle/>
          <a:p>
            <a:r>
              <a:rPr lang="en-US" smtClean="0"/>
              <a:t>Cold Stone and Maggie Moo’s preference is approximately evenly distributed between the two</a:t>
            </a:r>
          </a:p>
          <a:p>
            <a:r>
              <a:rPr lang="en-US" smtClean="0"/>
              <a:t>We conclude that the population is evenly split on favorite store</a:t>
            </a:r>
          </a:p>
        </p:txBody>
      </p:sp>
      <p:pic>
        <p:nvPicPr>
          <p:cNvPr id="2048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47725" y="1676400"/>
            <a:ext cx="4105275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5" name="TextBox 5"/>
          <p:cNvSpPr txBox="1">
            <a:spLocks noChangeArrowheads="1"/>
          </p:cNvSpPr>
          <p:nvPr/>
        </p:nvSpPr>
        <p:spPr bwMode="auto">
          <a:xfrm>
            <a:off x="1447800" y="5410200"/>
            <a:ext cx="41910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Gill Sans MT" pitchFamily="34" charset="0"/>
              </a:rPr>
              <a:t>Cold Stone- 51.67%</a:t>
            </a:r>
          </a:p>
          <a:p>
            <a:r>
              <a:rPr lang="en-US">
                <a:latin typeface="Gill Sans MT" pitchFamily="34" charset="0"/>
              </a:rPr>
              <a:t>Maggie Moo’s- 48.33%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2" descr="http://t3.gstatic.com/images?q=tbn:ANd9GcRTMPItcw_nPXg-Z9JB74Bz1oYcjKCUXjcK3EKCH8VL9ypmRJpoKQ&amp;t=1"/>
          <p:cNvPicPr>
            <a:picLocks noChangeAspect="1" noChangeArrowheads="1"/>
          </p:cNvPicPr>
          <p:nvPr/>
        </p:nvPicPr>
        <p:blipFill>
          <a:blip r:embed="rId2"/>
          <a:srcRect l="35593" r="33897"/>
          <a:stretch>
            <a:fillRect/>
          </a:stretch>
        </p:blipFill>
        <p:spPr bwMode="auto">
          <a:xfrm>
            <a:off x="0" y="0"/>
            <a:ext cx="13716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Size</a:t>
            </a:r>
            <a:endParaRPr lang="en-US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21507" name="Content Placeholder 3"/>
          <p:cNvSpPr>
            <a:spLocks noGrp="1"/>
          </p:cNvSpPr>
          <p:nvPr>
            <p:ph sz="half" idx="1"/>
          </p:nvPr>
        </p:nvSpPr>
        <p:spPr>
          <a:xfrm>
            <a:off x="4953000" y="1600200"/>
            <a:ext cx="4038600" cy="4525963"/>
          </a:xfrm>
        </p:spPr>
        <p:txBody>
          <a:bodyPr/>
          <a:lstStyle/>
          <a:p>
            <a:r>
              <a:rPr lang="en-US" smtClean="0"/>
              <a:t>Small and Medium are approximately evenly distributed</a:t>
            </a:r>
          </a:p>
          <a:p>
            <a:pPr lvl="1"/>
            <a:r>
              <a:rPr lang="en-US" smtClean="0"/>
              <a:t>Large has a much smaller frequency</a:t>
            </a:r>
          </a:p>
          <a:p>
            <a:r>
              <a:rPr lang="en-US" smtClean="0"/>
              <a:t>We conclude that the majority of the population orders small or medium</a:t>
            </a:r>
          </a:p>
        </p:txBody>
      </p:sp>
      <p:pic>
        <p:nvPicPr>
          <p:cNvPr id="2150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38200" y="1447800"/>
            <a:ext cx="4038600" cy="329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9" name="TextBox 5"/>
          <p:cNvSpPr txBox="1">
            <a:spLocks noChangeArrowheads="1"/>
          </p:cNvSpPr>
          <p:nvPr/>
        </p:nvSpPr>
        <p:spPr bwMode="auto">
          <a:xfrm>
            <a:off x="1295400" y="5029200"/>
            <a:ext cx="38100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Gill Sans MT" pitchFamily="34" charset="0"/>
              </a:rPr>
              <a:t>Small- 40%</a:t>
            </a:r>
          </a:p>
          <a:p>
            <a:r>
              <a:rPr lang="en-US">
                <a:latin typeface="Gill Sans MT" pitchFamily="34" charset="0"/>
              </a:rPr>
              <a:t>Medium- 38.33%</a:t>
            </a:r>
          </a:p>
          <a:p>
            <a:r>
              <a:rPr lang="en-US">
                <a:latin typeface="Gill Sans MT" pitchFamily="34" charset="0"/>
              </a:rPr>
              <a:t>Large- 21.67%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325</TotalTime>
  <Words>930</Words>
  <Application>Microsoft Office PowerPoint</Application>
  <PresentationFormat>On-screen Show (4:3)</PresentationFormat>
  <Paragraphs>183</Paragraphs>
  <Slides>24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Design Template</vt:lpstr>
      </vt:variant>
      <vt:variant>
        <vt:i4>7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9" baseType="lpstr">
      <vt:lpstr>Gill Sans MT</vt:lpstr>
      <vt:lpstr>Arial</vt:lpstr>
      <vt:lpstr>Wingdings 2</vt:lpstr>
      <vt:lpstr>Verdana</vt:lpstr>
      <vt:lpstr>Calibri</vt:lpstr>
      <vt:lpstr>Corbel</vt:lpstr>
      <vt:lpstr>Wingdings</vt:lpstr>
      <vt:lpstr>Solstice</vt:lpstr>
      <vt:lpstr>Solstice</vt:lpstr>
      <vt:lpstr>Solstice</vt:lpstr>
      <vt:lpstr>Solstice</vt:lpstr>
      <vt:lpstr>Solstice</vt:lpstr>
      <vt:lpstr>Solstice</vt:lpstr>
      <vt:lpstr>Solstice</vt:lpstr>
      <vt:lpstr>Equation</vt:lpstr>
      <vt:lpstr>I Scream, You Scream, We All Scream for Ice Cream!</vt:lpstr>
      <vt:lpstr>Cold Stone Creamery</vt:lpstr>
      <vt:lpstr>Maggie Moo’s</vt:lpstr>
      <vt:lpstr>Our Topic</vt:lpstr>
      <vt:lpstr>Procedure</vt:lpstr>
      <vt:lpstr>Exploratory Data Analysis</vt:lpstr>
      <vt:lpstr>Gender and Flavor</vt:lpstr>
      <vt:lpstr>Store Preference</vt:lpstr>
      <vt:lpstr>Size</vt:lpstr>
      <vt:lpstr>Price</vt:lpstr>
      <vt:lpstr>Gender and Preference</vt:lpstr>
      <vt:lpstr>Data Analysis</vt:lpstr>
      <vt:lpstr>x2 GOF Test for Variety of Flavors</vt:lpstr>
      <vt:lpstr>x2 GOF Test for Variety of Flavors</vt:lpstr>
      <vt:lpstr>x2 GOF Test for Variety of Flavors</vt:lpstr>
      <vt:lpstr>x2 Test for Homogeneity</vt:lpstr>
      <vt:lpstr>x2 Test for Homogeneity</vt:lpstr>
      <vt:lpstr>x2 Test for Homogeneity</vt:lpstr>
      <vt:lpstr>x2 Test for Independence</vt:lpstr>
      <vt:lpstr>x2 Test for Independence</vt:lpstr>
      <vt:lpstr>x2 Test for Independence</vt:lpstr>
      <vt:lpstr>Conclusions from Tests</vt:lpstr>
      <vt:lpstr>Bias and Error</vt:lpstr>
      <vt:lpstr>Personal Opinions and Conclusions</vt:lpstr>
    </vt:vector>
  </TitlesOfParts>
  <Company>Central Bucks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Cold Stone vs. Maggie Moo’s</dc:title>
  <dc:creator>regan.s738</dc:creator>
  <cp:lastModifiedBy>koneli</cp:lastModifiedBy>
  <cp:revision>39</cp:revision>
  <dcterms:created xsi:type="dcterms:W3CDTF">2011-06-01T11:59:07Z</dcterms:created>
  <dcterms:modified xsi:type="dcterms:W3CDTF">2012-05-02T19:51:06Z</dcterms:modified>
</cp:coreProperties>
</file>